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40"/>
    <p:sldId id="257" r:id="rId41"/>
    <p:sldId id="258" r:id="rId42"/>
    <p:sldId id="259" r:id="rId43"/>
    <p:sldId id="260" r:id="rId44"/>
    <p:sldId id="261" r:id="rId45"/>
    <p:sldId id="262" r:id="rId46"/>
    <p:sldId id="263" r:id="rId47"/>
    <p:sldId id="264" r:id="rId48"/>
    <p:sldId id="265" r:id="rId49"/>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Archivo Black" charset="1" panose="020B0A03020202020B04"/>
      <p:regular r:id="rId10"/>
    </p:embeddedFont>
    <p:embeddedFont>
      <p:font typeface="League Spartan" charset="1" panose="00000800000000000000"/>
      <p:regular r:id="rId11"/>
    </p:embeddedFont>
    <p:embeddedFont>
      <p:font typeface="Poppins" charset="1" panose="00000500000000000000"/>
      <p:regular r:id="rId12"/>
    </p:embeddedFont>
    <p:embeddedFont>
      <p:font typeface="Poppins Bold" charset="1" panose="00000800000000000000"/>
      <p:regular r:id="rId13"/>
    </p:embeddedFont>
    <p:embeddedFont>
      <p:font typeface="Poppins Italics" charset="1" panose="00000500000000000000"/>
      <p:regular r:id="rId14"/>
    </p:embeddedFont>
    <p:embeddedFont>
      <p:font typeface="Poppins Bold Italics" charset="1" panose="00000800000000000000"/>
      <p:regular r:id="rId15"/>
    </p:embeddedFont>
    <p:embeddedFont>
      <p:font typeface="Poppins Thin" charset="1" panose="00000300000000000000"/>
      <p:regular r:id="rId16"/>
    </p:embeddedFont>
    <p:embeddedFont>
      <p:font typeface="Poppins Thin Italics" charset="1" panose="00000300000000000000"/>
      <p:regular r:id="rId17"/>
    </p:embeddedFont>
    <p:embeddedFont>
      <p:font typeface="Poppins Extra-Light" charset="1" panose="00000300000000000000"/>
      <p:regular r:id="rId18"/>
    </p:embeddedFont>
    <p:embeddedFont>
      <p:font typeface="Poppins Extra-Light Italics" charset="1" panose="00000300000000000000"/>
      <p:regular r:id="rId19"/>
    </p:embeddedFont>
    <p:embeddedFont>
      <p:font typeface="Poppins Light" charset="1" panose="00000400000000000000"/>
      <p:regular r:id="rId20"/>
    </p:embeddedFont>
    <p:embeddedFont>
      <p:font typeface="Poppins Light Italics" charset="1" panose="00000400000000000000"/>
      <p:regular r:id="rId21"/>
    </p:embeddedFont>
    <p:embeddedFont>
      <p:font typeface="Poppins Medium" charset="1" panose="00000600000000000000"/>
      <p:regular r:id="rId22"/>
    </p:embeddedFont>
    <p:embeddedFont>
      <p:font typeface="Poppins Medium Italics" charset="1" panose="00000600000000000000"/>
      <p:regular r:id="rId23"/>
    </p:embeddedFont>
    <p:embeddedFont>
      <p:font typeface="Poppins Semi-Bold" charset="1" panose="00000700000000000000"/>
      <p:regular r:id="rId24"/>
    </p:embeddedFont>
    <p:embeddedFont>
      <p:font typeface="Poppins Semi-Bold Italics" charset="1" panose="00000700000000000000"/>
      <p:regular r:id="rId25"/>
    </p:embeddedFont>
    <p:embeddedFont>
      <p:font typeface="Poppins Ultra-Bold" charset="1" panose="00000900000000000000"/>
      <p:regular r:id="rId26"/>
    </p:embeddedFont>
    <p:embeddedFont>
      <p:font typeface="Poppins Ultra-Bold Italics" charset="1" panose="00000900000000000000"/>
      <p:regular r:id="rId27"/>
    </p:embeddedFont>
    <p:embeddedFont>
      <p:font typeface="Poppins Heavy" charset="1" panose="00000A00000000000000"/>
      <p:regular r:id="rId28"/>
    </p:embeddedFont>
    <p:embeddedFont>
      <p:font typeface="Poppins Heavy Italics" charset="1" panose="00000A00000000000000"/>
      <p:regular r:id="rId29"/>
    </p:embeddedFont>
    <p:embeddedFont>
      <p:font typeface="Lato" charset="1" panose="020F0502020204030203"/>
      <p:regular r:id="rId30"/>
    </p:embeddedFont>
    <p:embeddedFont>
      <p:font typeface="Lato Bold" charset="1" panose="020F0502020204030203"/>
      <p:regular r:id="rId31"/>
    </p:embeddedFont>
    <p:embeddedFont>
      <p:font typeface="Lato Italics" charset="1" panose="020F0502020204030203"/>
      <p:regular r:id="rId32"/>
    </p:embeddedFont>
    <p:embeddedFont>
      <p:font typeface="Lato Bold Italics" charset="1" panose="020F0502020204030203"/>
      <p:regular r:id="rId33"/>
    </p:embeddedFont>
    <p:embeddedFont>
      <p:font typeface="Lato Thin" charset="1" panose="020F0502020204030203"/>
      <p:regular r:id="rId34"/>
    </p:embeddedFont>
    <p:embeddedFont>
      <p:font typeface="Lato Thin Italics" charset="1" panose="020F0502020204030203"/>
      <p:regular r:id="rId35"/>
    </p:embeddedFont>
    <p:embeddedFont>
      <p:font typeface="Lato Light" charset="1" panose="020F0502020204030203"/>
      <p:regular r:id="rId36"/>
    </p:embeddedFont>
    <p:embeddedFont>
      <p:font typeface="Lato Light Italics" charset="1" panose="020F0502020204030203"/>
      <p:regular r:id="rId37"/>
    </p:embeddedFont>
    <p:embeddedFont>
      <p:font typeface="Lato Heavy" charset="1" panose="020F0502020204030203"/>
      <p:regular r:id="rId38"/>
    </p:embeddedFont>
    <p:embeddedFont>
      <p:font typeface="Lato Heavy Italics" charset="1" panose="020F0502020204030203"/>
      <p:regular r:id="rId3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slides/slide1.xml" Type="http://schemas.openxmlformats.org/officeDocument/2006/relationships/slide"/><Relationship Id="rId41" Target="slides/slide2.xml" Type="http://schemas.openxmlformats.org/officeDocument/2006/relationships/slide"/><Relationship Id="rId42" Target="slides/slide3.xml" Type="http://schemas.openxmlformats.org/officeDocument/2006/relationships/slide"/><Relationship Id="rId43" Target="slides/slide4.xml" Type="http://schemas.openxmlformats.org/officeDocument/2006/relationships/slide"/><Relationship Id="rId44" Target="slides/slide5.xml" Type="http://schemas.openxmlformats.org/officeDocument/2006/relationships/slide"/><Relationship Id="rId45" Target="slides/slide6.xml" Type="http://schemas.openxmlformats.org/officeDocument/2006/relationships/slide"/><Relationship Id="rId46" Target="slides/slide7.xml" Type="http://schemas.openxmlformats.org/officeDocument/2006/relationships/slide"/><Relationship Id="rId47" Target="slides/slide8.xml" Type="http://schemas.openxmlformats.org/officeDocument/2006/relationships/slide"/><Relationship Id="rId48" Target="slides/slide9.xml" Type="http://schemas.openxmlformats.org/officeDocument/2006/relationships/slide"/><Relationship Id="rId49" Target="slides/slide10.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5.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6.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0312" t="0" r="-20312" b="0"/>
            </a:stretch>
          </a:blipFill>
        </p:spPr>
      </p:sp>
      <p:grpSp>
        <p:nvGrpSpPr>
          <p:cNvPr name="Group 3" id="3"/>
          <p:cNvGrpSpPr/>
          <p:nvPr/>
        </p:nvGrpSpPr>
        <p:grpSpPr>
          <a:xfrm rot="0">
            <a:off x="0" y="0"/>
            <a:ext cx="3086100" cy="10287000"/>
            <a:chOff x="0" y="0"/>
            <a:chExt cx="812800" cy="2709333"/>
          </a:xfrm>
        </p:grpSpPr>
        <p:sp>
          <p:nvSpPr>
            <p:cNvPr name="Freeform 4" id="4"/>
            <p:cNvSpPr/>
            <p:nvPr/>
          </p:nvSpPr>
          <p:spPr>
            <a:xfrm flipH="false" flipV="false" rot="0">
              <a:off x="0" y="0"/>
              <a:ext cx="812800" cy="2709333"/>
            </a:xfrm>
            <a:custGeom>
              <a:avLst/>
              <a:gdLst/>
              <a:ahLst/>
              <a:cxnLst/>
              <a:rect r="r" b="b" t="t" l="l"/>
              <a:pathLst>
                <a:path h="2709333" w="812800">
                  <a:moveTo>
                    <a:pt x="0" y="0"/>
                  </a:moveTo>
                  <a:lnTo>
                    <a:pt x="812800" y="0"/>
                  </a:lnTo>
                  <a:lnTo>
                    <a:pt x="812800" y="2709333"/>
                  </a:lnTo>
                  <a:lnTo>
                    <a:pt x="0" y="2709333"/>
                  </a:lnTo>
                  <a:close/>
                </a:path>
              </a:pathLst>
            </a:custGeom>
            <a:solidFill>
              <a:srgbClr val="593C8F"/>
            </a:solidFill>
          </p:spPr>
        </p:sp>
        <p:sp>
          <p:nvSpPr>
            <p:cNvPr name="TextBox 5" id="5"/>
            <p:cNvSpPr txBox="true"/>
            <p:nvPr/>
          </p:nvSpPr>
          <p:spPr>
            <a:xfrm>
              <a:off x="0" y="-47625"/>
              <a:ext cx="812800" cy="2756958"/>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3648322" y="2911769"/>
            <a:ext cx="7218503" cy="1375921"/>
          </a:xfrm>
          <a:prstGeom prst="rect">
            <a:avLst/>
          </a:prstGeom>
        </p:spPr>
        <p:txBody>
          <a:bodyPr anchor="t" rtlCol="false" tIns="0" lIns="0" bIns="0" rIns="0">
            <a:spAutoFit/>
          </a:bodyPr>
          <a:lstStyle/>
          <a:p>
            <a:pPr>
              <a:lnSpc>
                <a:spcPts val="11265"/>
              </a:lnSpc>
              <a:spcBef>
                <a:spcPct val="0"/>
              </a:spcBef>
            </a:pPr>
            <a:r>
              <a:rPr lang="en-US" sz="8046">
                <a:solidFill>
                  <a:srgbClr val="000000"/>
                </a:solidFill>
                <a:latin typeface="Lato Bold"/>
              </a:rPr>
              <a:t>HARDPOINT</a:t>
            </a:r>
          </a:p>
        </p:txBody>
      </p:sp>
      <p:sp>
        <p:nvSpPr>
          <p:cNvPr name="TextBox 7" id="7"/>
          <p:cNvSpPr txBox="true"/>
          <p:nvPr/>
        </p:nvSpPr>
        <p:spPr>
          <a:xfrm rot="0">
            <a:off x="3648322" y="4106715"/>
            <a:ext cx="10991397" cy="1627688"/>
          </a:xfrm>
          <a:prstGeom prst="rect">
            <a:avLst/>
          </a:prstGeom>
        </p:spPr>
        <p:txBody>
          <a:bodyPr anchor="t" rtlCol="false" tIns="0" lIns="0" bIns="0" rIns="0">
            <a:spAutoFit/>
          </a:bodyPr>
          <a:lstStyle/>
          <a:p>
            <a:pPr>
              <a:lnSpc>
                <a:spcPts val="13343"/>
              </a:lnSpc>
              <a:spcBef>
                <a:spcPct val="0"/>
              </a:spcBef>
            </a:pPr>
            <a:r>
              <a:rPr lang="en-US" sz="9530">
                <a:solidFill>
                  <a:srgbClr val="593C8F"/>
                </a:solidFill>
                <a:latin typeface="League Spartan"/>
              </a:rPr>
              <a:t>HACKATHON</a:t>
            </a:r>
          </a:p>
        </p:txBody>
      </p:sp>
      <p:sp>
        <p:nvSpPr>
          <p:cNvPr name="AutoShape 8" id="8"/>
          <p:cNvSpPr/>
          <p:nvPr/>
        </p:nvSpPr>
        <p:spPr>
          <a:xfrm flipV="true">
            <a:off x="3648322" y="5611372"/>
            <a:ext cx="9687995" cy="20505"/>
          </a:xfrm>
          <a:prstGeom prst="line">
            <a:avLst/>
          </a:prstGeom>
          <a:ln cap="flat" w="38100">
            <a:solidFill>
              <a:srgbClr val="000000"/>
            </a:solidFill>
            <a:prstDash val="solid"/>
            <a:headEnd type="none" len="sm" w="sm"/>
            <a:tailEnd type="none" len="sm" w="sm"/>
          </a:ln>
        </p:spPr>
      </p:sp>
      <p:sp>
        <p:nvSpPr>
          <p:cNvPr name="Freeform 9" id="9"/>
          <p:cNvSpPr/>
          <p:nvPr/>
        </p:nvSpPr>
        <p:spPr>
          <a:xfrm flipH="false" flipV="false" rot="0">
            <a:off x="13763158" y="387350"/>
            <a:ext cx="4160184" cy="4114800"/>
          </a:xfrm>
          <a:custGeom>
            <a:avLst/>
            <a:gdLst/>
            <a:ahLst/>
            <a:cxnLst/>
            <a:rect r="r" b="b" t="t" l="l"/>
            <a:pathLst>
              <a:path h="4114800" w="4160184">
                <a:moveTo>
                  <a:pt x="0" y="0"/>
                </a:moveTo>
                <a:lnTo>
                  <a:pt x="4160184" y="0"/>
                </a:lnTo>
                <a:lnTo>
                  <a:pt x="4160184" y="4114800"/>
                </a:lnTo>
                <a:lnTo>
                  <a:pt x="0" y="4114800"/>
                </a:lnTo>
                <a:lnTo>
                  <a:pt x="0" y="0"/>
                </a:lnTo>
                <a:close/>
              </a:path>
            </a:pathLst>
          </a:custGeom>
          <a:blipFill>
            <a:blip r:embed="rId3">
              <a:alphaModFix amt="37000"/>
              <a:extLst>
                <a:ext uri="{96DAC541-7B7A-43D3-8B79-37D633B846F1}">
                  <asvg:svgBlip xmlns:asvg="http://schemas.microsoft.com/office/drawing/2016/SVG/main" r:embed="rId4"/>
                </a:ext>
              </a:extLst>
            </a:blip>
            <a:stretch>
              <a:fillRect l="0" t="0" r="0" b="0"/>
            </a:stretch>
          </a:blipFill>
        </p:spPr>
      </p:sp>
      <p:sp>
        <p:nvSpPr>
          <p:cNvPr name="TextBox 10" id="10"/>
          <p:cNvSpPr txBox="true"/>
          <p:nvPr/>
        </p:nvSpPr>
        <p:spPr>
          <a:xfrm rot="0">
            <a:off x="3648322" y="5829662"/>
            <a:ext cx="6583633" cy="3869338"/>
          </a:xfrm>
          <a:prstGeom prst="rect">
            <a:avLst/>
          </a:prstGeom>
        </p:spPr>
        <p:txBody>
          <a:bodyPr anchor="t" rtlCol="false" tIns="0" lIns="0" bIns="0" rIns="0">
            <a:spAutoFit/>
          </a:bodyPr>
          <a:lstStyle/>
          <a:p>
            <a:pPr>
              <a:lnSpc>
                <a:spcPts val="4779"/>
              </a:lnSpc>
            </a:pPr>
            <a:r>
              <a:rPr lang="en-US" sz="3413">
                <a:solidFill>
                  <a:srgbClr val="000000"/>
                </a:solidFill>
                <a:latin typeface="Poppins"/>
              </a:rPr>
              <a:t>Group No 5</a:t>
            </a:r>
          </a:p>
          <a:p>
            <a:pPr>
              <a:lnSpc>
                <a:spcPts val="3379"/>
              </a:lnSpc>
            </a:pPr>
          </a:p>
          <a:p>
            <a:pPr>
              <a:lnSpc>
                <a:spcPts val="3799"/>
              </a:lnSpc>
            </a:pPr>
            <a:r>
              <a:rPr lang="en-US" sz="2713">
                <a:solidFill>
                  <a:srgbClr val="000000"/>
                </a:solidFill>
                <a:latin typeface="Poppins"/>
              </a:rPr>
              <a:t>Anurag Chandra</a:t>
            </a:r>
          </a:p>
          <a:p>
            <a:pPr>
              <a:lnSpc>
                <a:spcPts val="3799"/>
              </a:lnSpc>
            </a:pPr>
            <a:r>
              <a:rPr lang="en-US" sz="2713">
                <a:solidFill>
                  <a:srgbClr val="000000"/>
                </a:solidFill>
                <a:latin typeface="Poppins"/>
              </a:rPr>
              <a:t>Athul Menon P</a:t>
            </a:r>
          </a:p>
          <a:p>
            <a:pPr>
              <a:lnSpc>
                <a:spcPts val="3799"/>
              </a:lnSpc>
            </a:pPr>
            <a:r>
              <a:rPr lang="en-US" sz="2713">
                <a:solidFill>
                  <a:srgbClr val="000000"/>
                </a:solidFill>
                <a:latin typeface="Poppins"/>
              </a:rPr>
              <a:t>Divya Devaraj</a:t>
            </a:r>
          </a:p>
          <a:p>
            <a:pPr>
              <a:lnSpc>
                <a:spcPts val="3799"/>
              </a:lnSpc>
            </a:pPr>
            <a:r>
              <a:rPr lang="en-US" sz="2713">
                <a:solidFill>
                  <a:srgbClr val="000000"/>
                </a:solidFill>
                <a:latin typeface="Poppins"/>
              </a:rPr>
              <a:t>Gopika Babu</a:t>
            </a:r>
          </a:p>
          <a:p>
            <a:pPr>
              <a:lnSpc>
                <a:spcPts val="3799"/>
              </a:lnSpc>
            </a:pPr>
            <a:r>
              <a:rPr lang="en-US" sz="2713">
                <a:solidFill>
                  <a:srgbClr val="000000"/>
                </a:solidFill>
                <a:latin typeface="Poppins"/>
              </a:rPr>
              <a:t>Gokul P</a:t>
            </a:r>
          </a:p>
          <a:p>
            <a:pPr>
              <a:lnSpc>
                <a:spcPts val="3379"/>
              </a:lnSpc>
              <a:spcBef>
                <a:spcPct val="0"/>
              </a:spcBef>
            </a:pP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0312" t="0" r="-20312" b="0"/>
            </a:stretch>
          </a:blipFill>
        </p:spPr>
      </p:sp>
      <p:sp>
        <p:nvSpPr>
          <p:cNvPr name="TextBox 3" id="3"/>
          <p:cNvSpPr txBox="true"/>
          <p:nvPr/>
        </p:nvSpPr>
        <p:spPr>
          <a:xfrm rot="0">
            <a:off x="1028700" y="4988392"/>
            <a:ext cx="4957463" cy="738238"/>
          </a:xfrm>
          <a:prstGeom prst="rect">
            <a:avLst/>
          </a:prstGeom>
        </p:spPr>
        <p:txBody>
          <a:bodyPr anchor="t" rtlCol="false" tIns="0" lIns="0" bIns="0" rIns="0">
            <a:spAutoFit/>
          </a:bodyPr>
          <a:lstStyle/>
          <a:p>
            <a:pPr>
              <a:lnSpc>
                <a:spcPts val="6018"/>
              </a:lnSpc>
              <a:spcBef>
                <a:spcPct val="0"/>
              </a:spcBef>
            </a:pPr>
            <a:r>
              <a:rPr lang="en-US" sz="4298">
                <a:solidFill>
                  <a:srgbClr val="593C8F"/>
                </a:solidFill>
                <a:latin typeface="League Spartan"/>
              </a:rPr>
              <a:t>CONCLUSION</a:t>
            </a:r>
          </a:p>
        </p:txBody>
      </p:sp>
      <p:sp>
        <p:nvSpPr>
          <p:cNvPr name="AutoShape 4" id="4"/>
          <p:cNvSpPr/>
          <p:nvPr/>
        </p:nvSpPr>
        <p:spPr>
          <a:xfrm>
            <a:off x="1029771" y="5745679"/>
            <a:ext cx="2618740" cy="0"/>
          </a:xfrm>
          <a:prstGeom prst="line">
            <a:avLst/>
          </a:prstGeom>
          <a:ln cap="flat" w="38100">
            <a:solidFill>
              <a:srgbClr val="000000"/>
            </a:solidFill>
            <a:prstDash val="solid"/>
            <a:headEnd type="none" len="sm" w="sm"/>
            <a:tailEnd type="none" len="sm" w="sm"/>
          </a:ln>
        </p:spPr>
      </p:sp>
      <p:grpSp>
        <p:nvGrpSpPr>
          <p:cNvPr name="Group 5" id="5"/>
          <p:cNvGrpSpPr/>
          <p:nvPr/>
        </p:nvGrpSpPr>
        <p:grpSpPr>
          <a:xfrm rot="0">
            <a:off x="5676900" y="0"/>
            <a:ext cx="3086100" cy="10287000"/>
            <a:chOff x="0" y="0"/>
            <a:chExt cx="812800" cy="2709333"/>
          </a:xfrm>
        </p:grpSpPr>
        <p:sp>
          <p:nvSpPr>
            <p:cNvPr name="Freeform 6" id="6"/>
            <p:cNvSpPr/>
            <p:nvPr/>
          </p:nvSpPr>
          <p:spPr>
            <a:xfrm flipH="false" flipV="false" rot="0">
              <a:off x="0" y="0"/>
              <a:ext cx="812800" cy="2709333"/>
            </a:xfrm>
            <a:custGeom>
              <a:avLst/>
              <a:gdLst/>
              <a:ahLst/>
              <a:cxnLst/>
              <a:rect r="r" b="b" t="t" l="l"/>
              <a:pathLst>
                <a:path h="2709333" w="812800">
                  <a:moveTo>
                    <a:pt x="0" y="0"/>
                  </a:moveTo>
                  <a:lnTo>
                    <a:pt x="812800" y="0"/>
                  </a:lnTo>
                  <a:lnTo>
                    <a:pt x="812800" y="2709333"/>
                  </a:lnTo>
                  <a:lnTo>
                    <a:pt x="0" y="2709333"/>
                  </a:lnTo>
                  <a:close/>
                </a:path>
              </a:pathLst>
            </a:custGeom>
            <a:solidFill>
              <a:srgbClr val="593C8F"/>
            </a:solidFill>
          </p:spPr>
        </p:sp>
        <p:sp>
          <p:nvSpPr>
            <p:cNvPr name="TextBox 7" id="7"/>
            <p:cNvSpPr txBox="true"/>
            <p:nvPr/>
          </p:nvSpPr>
          <p:spPr>
            <a:xfrm>
              <a:off x="0" y="-47625"/>
              <a:ext cx="812800" cy="2756958"/>
            </a:xfrm>
            <a:prstGeom prst="rect">
              <a:avLst/>
            </a:prstGeom>
          </p:spPr>
          <p:txBody>
            <a:bodyPr anchor="ctr" rtlCol="false" tIns="50800" lIns="50800" bIns="50800" rIns="50800"/>
            <a:lstStyle/>
            <a:p>
              <a:pPr algn="ctr">
                <a:lnSpc>
                  <a:spcPts val="2659"/>
                </a:lnSpc>
              </a:pPr>
            </a:p>
          </p:txBody>
        </p:sp>
      </p:grpSp>
      <p:sp>
        <p:nvSpPr>
          <p:cNvPr name="TextBox 8" id="8"/>
          <p:cNvSpPr txBox="true"/>
          <p:nvPr/>
        </p:nvSpPr>
        <p:spPr>
          <a:xfrm rot="0">
            <a:off x="10012911" y="3643021"/>
            <a:ext cx="7050695" cy="2766942"/>
          </a:xfrm>
          <a:prstGeom prst="rect">
            <a:avLst/>
          </a:prstGeom>
        </p:spPr>
        <p:txBody>
          <a:bodyPr anchor="t" rtlCol="false" tIns="0" lIns="0" bIns="0" rIns="0">
            <a:spAutoFit/>
          </a:bodyPr>
          <a:lstStyle/>
          <a:p>
            <a:pPr marL="673526" indent="-336763" lvl="1">
              <a:lnSpc>
                <a:spcPts val="4367"/>
              </a:lnSpc>
              <a:buFont typeface="Arial"/>
              <a:buChar char="•"/>
            </a:pPr>
            <a:r>
              <a:rPr lang="en-US" sz="3119">
                <a:solidFill>
                  <a:srgbClr val="000000"/>
                </a:solidFill>
                <a:latin typeface="Poppins"/>
              </a:rPr>
              <a:t>The author and the title was extracted succesfully.</a:t>
            </a:r>
          </a:p>
          <a:p>
            <a:pPr>
              <a:lnSpc>
                <a:spcPts val="4367"/>
              </a:lnSpc>
            </a:pPr>
          </a:p>
          <a:p>
            <a:pPr marL="673526" indent="-336763" lvl="1">
              <a:lnSpc>
                <a:spcPts val="4367"/>
              </a:lnSpc>
              <a:buFont typeface="Arial"/>
              <a:buChar char="•"/>
            </a:pPr>
            <a:r>
              <a:rPr lang="en-US" sz="3119">
                <a:solidFill>
                  <a:srgbClr val="000000"/>
                </a:solidFill>
                <a:latin typeface="Poppins"/>
              </a:rPr>
              <a:t>The new title was not generated as expected</a:t>
            </a:r>
          </a:p>
        </p:txBody>
      </p:sp>
    </p:spTree>
  </p:cSld>
  <p:clrMapOvr>
    <a:masterClrMapping/>
  </p:clrMapOvr>
</p:sld>
</file>

<file path=ppt/slides/slide2.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15201900" y="0"/>
            <a:ext cx="3086100" cy="10287000"/>
            <a:chOff x="0" y="0"/>
            <a:chExt cx="812800" cy="2709333"/>
          </a:xfrm>
        </p:grpSpPr>
        <p:sp>
          <p:nvSpPr>
            <p:cNvPr name="Freeform 3" id="3"/>
            <p:cNvSpPr/>
            <p:nvPr/>
          </p:nvSpPr>
          <p:spPr>
            <a:xfrm flipH="false" flipV="false" rot="0">
              <a:off x="0" y="0"/>
              <a:ext cx="812800" cy="2709333"/>
            </a:xfrm>
            <a:custGeom>
              <a:avLst/>
              <a:gdLst/>
              <a:ahLst/>
              <a:cxnLst/>
              <a:rect r="r" b="b" t="t" l="l"/>
              <a:pathLst>
                <a:path h="2709333" w="812800">
                  <a:moveTo>
                    <a:pt x="0" y="0"/>
                  </a:moveTo>
                  <a:lnTo>
                    <a:pt x="812800" y="0"/>
                  </a:lnTo>
                  <a:lnTo>
                    <a:pt x="812800" y="2709333"/>
                  </a:lnTo>
                  <a:lnTo>
                    <a:pt x="0" y="2709333"/>
                  </a:lnTo>
                  <a:close/>
                </a:path>
              </a:pathLst>
            </a:custGeom>
            <a:solidFill>
              <a:srgbClr val="593C8F"/>
            </a:solidFill>
          </p:spPr>
        </p:sp>
        <p:sp>
          <p:nvSpPr>
            <p:cNvPr name="TextBox 4" id="4"/>
            <p:cNvSpPr txBox="true"/>
            <p:nvPr/>
          </p:nvSpPr>
          <p:spPr>
            <a:xfrm>
              <a:off x="0" y="-47625"/>
              <a:ext cx="812800" cy="2756958"/>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1028720" y="1494821"/>
            <a:ext cx="4957463" cy="738238"/>
          </a:xfrm>
          <a:prstGeom prst="rect">
            <a:avLst/>
          </a:prstGeom>
        </p:spPr>
        <p:txBody>
          <a:bodyPr anchor="t" rtlCol="false" tIns="0" lIns="0" bIns="0" rIns="0">
            <a:spAutoFit/>
          </a:bodyPr>
          <a:lstStyle/>
          <a:p>
            <a:pPr>
              <a:lnSpc>
                <a:spcPts val="6018"/>
              </a:lnSpc>
              <a:spcBef>
                <a:spcPct val="0"/>
              </a:spcBef>
            </a:pPr>
            <a:r>
              <a:rPr lang="en-US" sz="4298">
                <a:solidFill>
                  <a:srgbClr val="593C8F"/>
                </a:solidFill>
                <a:latin typeface="League Spartan"/>
              </a:rPr>
              <a:t>CONTENTS</a:t>
            </a:r>
          </a:p>
        </p:txBody>
      </p:sp>
      <p:sp>
        <p:nvSpPr>
          <p:cNvPr name="AutoShape 6" id="6"/>
          <p:cNvSpPr/>
          <p:nvPr/>
        </p:nvSpPr>
        <p:spPr>
          <a:xfrm flipH="true">
            <a:off x="1028720" y="2186817"/>
            <a:ext cx="0" cy="0"/>
          </a:xfrm>
          <a:prstGeom prst="line">
            <a:avLst/>
          </a:prstGeom>
          <a:ln cap="flat" w="19050">
            <a:solidFill>
              <a:srgbClr val="000000"/>
            </a:solidFill>
            <a:prstDash val="solid"/>
            <a:headEnd type="none" len="sm" w="sm"/>
            <a:tailEnd type="none" len="sm" w="sm"/>
          </a:ln>
        </p:spPr>
      </p:sp>
      <p:sp>
        <p:nvSpPr>
          <p:cNvPr name="TextBox 7" id="7"/>
          <p:cNvSpPr txBox="true"/>
          <p:nvPr/>
        </p:nvSpPr>
        <p:spPr>
          <a:xfrm rot="0">
            <a:off x="552497" y="2909872"/>
            <a:ext cx="11247143" cy="4352957"/>
          </a:xfrm>
          <a:prstGeom prst="rect">
            <a:avLst/>
          </a:prstGeom>
        </p:spPr>
        <p:txBody>
          <a:bodyPr anchor="t" rtlCol="false" tIns="0" lIns="0" bIns="0" rIns="0">
            <a:spAutoFit/>
          </a:bodyPr>
          <a:lstStyle/>
          <a:p>
            <a:pPr marL="890319" indent="-445159" lvl="1">
              <a:lnSpc>
                <a:spcPts val="5773"/>
              </a:lnSpc>
              <a:buFont typeface="Arial"/>
              <a:buChar char="•"/>
            </a:pPr>
            <a:r>
              <a:rPr lang="en-US" sz="4123">
                <a:solidFill>
                  <a:srgbClr val="000000"/>
                </a:solidFill>
                <a:latin typeface="Poppins"/>
              </a:rPr>
              <a:t>Introduction</a:t>
            </a:r>
          </a:p>
          <a:p>
            <a:pPr marL="890319" indent="-445159" lvl="1">
              <a:lnSpc>
                <a:spcPts val="5773"/>
              </a:lnSpc>
              <a:buFont typeface="Arial"/>
              <a:buChar char="•"/>
            </a:pPr>
            <a:r>
              <a:rPr lang="en-US" sz="4123">
                <a:solidFill>
                  <a:srgbClr val="000000"/>
                </a:solidFill>
                <a:latin typeface="Poppins"/>
              </a:rPr>
              <a:t>P</a:t>
            </a:r>
            <a:r>
              <a:rPr lang="en-US" sz="4123">
                <a:solidFill>
                  <a:srgbClr val="000000"/>
                </a:solidFill>
                <a:latin typeface="Poppins"/>
              </a:rPr>
              <a:t>roblem Statement</a:t>
            </a:r>
          </a:p>
          <a:p>
            <a:pPr marL="890319" indent="-445159" lvl="1">
              <a:lnSpc>
                <a:spcPts val="5773"/>
              </a:lnSpc>
              <a:buFont typeface="Arial"/>
              <a:buChar char="•"/>
            </a:pPr>
            <a:r>
              <a:rPr lang="en-US" sz="4123">
                <a:solidFill>
                  <a:srgbClr val="000000"/>
                </a:solidFill>
                <a:latin typeface="Poppins"/>
              </a:rPr>
              <a:t>Methodology</a:t>
            </a:r>
          </a:p>
          <a:p>
            <a:pPr marL="890319" indent="-445159" lvl="1">
              <a:lnSpc>
                <a:spcPts val="5773"/>
              </a:lnSpc>
              <a:buFont typeface="Arial"/>
              <a:buChar char="•"/>
            </a:pPr>
            <a:r>
              <a:rPr lang="en-US" sz="4123">
                <a:solidFill>
                  <a:srgbClr val="000000"/>
                </a:solidFill>
                <a:latin typeface="Poppins"/>
              </a:rPr>
              <a:t>Challenges and Solutions</a:t>
            </a:r>
          </a:p>
          <a:p>
            <a:pPr marL="890319" indent="-445159" lvl="1">
              <a:lnSpc>
                <a:spcPts val="5773"/>
              </a:lnSpc>
              <a:buFont typeface="Arial"/>
              <a:buChar char="•"/>
            </a:pPr>
            <a:r>
              <a:rPr lang="en-US" sz="4123">
                <a:solidFill>
                  <a:srgbClr val="000000"/>
                </a:solidFill>
                <a:latin typeface="Poppins"/>
              </a:rPr>
              <a:t>Results</a:t>
            </a:r>
          </a:p>
          <a:p>
            <a:pPr marL="890319" indent="-445159" lvl="1">
              <a:lnSpc>
                <a:spcPts val="5773"/>
              </a:lnSpc>
              <a:buFont typeface="Arial"/>
              <a:buChar char="•"/>
            </a:pPr>
            <a:r>
              <a:rPr lang="en-US" sz="4123">
                <a:solidFill>
                  <a:srgbClr val="000000"/>
                </a:solidFill>
                <a:latin typeface="Poppins"/>
              </a:rPr>
              <a:t>Conclusion</a:t>
            </a:r>
          </a:p>
        </p:txBody>
      </p:sp>
      <p:sp>
        <p:nvSpPr>
          <p:cNvPr name="AutoShape 8" id="8"/>
          <p:cNvSpPr/>
          <p:nvPr/>
        </p:nvSpPr>
        <p:spPr>
          <a:xfrm>
            <a:off x="1029792" y="2252109"/>
            <a:ext cx="2618740" cy="0"/>
          </a:xfrm>
          <a:prstGeom prst="line">
            <a:avLst/>
          </a:prstGeom>
          <a:ln cap="flat" w="38100">
            <a:solidFill>
              <a:srgbClr val="000000"/>
            </a:solidFill>
            <a:prstDash val="solid"/>
            <a:headEnd type="none" len="sm" w="sm"/>
            <a:tailEnd type="none" len="sm" w="sm"/>
          </a:ln>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0312" t="0" r="-20312" b="0"/>
            </a:stretch>
          </a:blipFill>
        </p:spPr>
      </p:sp>
      <p:sp>
        <p:nvSpPr>
          <p:cNvPr name="TextBox 3" id="3"/>
          <p:cNvSpPr txBox="true"/>
          <p:nvPr/>
        </p:nvSpPr>
        <p:spPr>
          <a:xfrm rot="0">
            <a:off x="3521325" y="1143331"/>
            <a:ext cx="4957463" cy="738238"/>
          </a:xfrm>
          <a:prstGeom prst="rect">
            <a:avLst/>
          </a:prstGeom>
        </p:spPr>
        <p:txBody>
          <a:bodyPr anchor="t" rtlCol="false" tIns="0" lIns="0" bIns="0" rIns="0">
            <a:spAutoFit/>
          </a:bodyPr>
          <a:lstStyle/>
          <a:p>
            <a:pPr>
              <a:lnSpc>
                <a:spcPts val="6018"/>
              </a:lnSpc>
              <a:spcBef>
                <a:spcPct val="0"/>
              </a:spcBef>
            </a:pPr>
            <a:r>
              <a:rPr lang="en-US" sz="4298">
                <a:solidFill>
                  <a:srgbClr val="593C8F"/>
                </a:solidFill>
                <a:latin typeface="League Spartan"/>
              </a:rPr>
              <a:t>INTRODUCTION</a:t>
            </a:r>
          </a:p>
        </p:txBody>
      </p:sp>
      <p:sp>
        <p:nvSpPr>
          <p:cNvPr name="AutoShape 4" id="4"/>
          <p:cNvSpPr/>
          <p:nvPr/>
        </p:nvSpPr>
        <p:spPr>
          <a:xfrm>
            <a:off x="3521325" y="2185710"/>
            <a:ext cx="2618740" cy="0"/>
          </a:xfrm>
          <a:prstGeom prst="line">
            <a:avLst/>
          </a:prstGeom>
          <a:ln cap="flat" w="38100">
            <a:solidFill>
              <a:srgbClr val="000000"/>
            </a:solidFill>
            <a:prstDash val="solid"/>
            <a:headEnd type="none" len="sm" w="sm"/>
            <a:tailEnd type="none" len="sm" w="sm"/>
          </a:ln>
        </p:spPr>
      </p:sp>
      <p:grpSp>
        <p:nvGrpSpPr>
          <p:cNvPr name="Group 5" id="5"/>
          <p:cNvGrpSpPr/>
          <p:nvPr/>
        </p:nvGrpSpPr>
        <p:grpSpPr>
          <a:xfrm rot="0">
            <a:off x="0" y="0"/>
            <a:ext cx="3086100" cy="10287000"/>
            <a:chOff x="0" y="0"/>
            <a:chExt cx="812800" cy="2709333"/>
          </a:xfrm>
        </p:grpSpPr>
        <p:sp>
          <p:nvSpPr>
            <p:cNvPr name="Freeform 6" id="6"/>
            <p:cNvSpPr/>
            <p:nvPr/>
          </p:nvSpPr>
          <p:spPr>
            <a:xfrm flipH="false" flipV="false" rot="0">
              <a:off x="0" y="0"/>
              <a:ext cx="812800" cy="2709333"/>
            </a:xfrm>
            <a:custGeom>
              <a:avLst/>
              <a:gdLst/>
              <a:ahLst/>
              <a:cxnLst/>
              <a:rect r="r" b="b" t="t" l="l"/>
              <a:pathLst>
                <a:path h="2709333" w="812800">
                  <a:moveTo>
                    <a:pt x="0" y="0"/>
                  </a:moveTo>
                  <a:lnTo>
                    <a:pt x="812800" y="0"/>
                  </a:lnTo>
                  <a:lnTo>
                    <a:pt x="812800" y="2709333"/>
                  </a:lnTo>
                  <a:lnTo>
                    <a:pt x="0" y="2709333"/>
                  </a:lnTo>
                  <a:close/>
                </a:path>
              </a:pathLst>
            </a:custGeom>
            <a:solidFill>
              <a:srgbClr val="593C8F"/>
            </a:solidFill>
          </p:spPr>
        </p:sp>
        <p:sp>
          <p:nvSpPr>
            <p:cNvPr name="TextBox 7" id="7"/>
            <p:cNvSpPr txBox="true"/>
            <p:nvPr/>
          </p:nvSpPr>
          <p:spPr>
            <a:xfrm>
              <a:off x="0" y="-47625"/>
              <a:ext cx="812800" cy="2756958"/>
            </a:xfrm>
            <a:prstGeom prst="rect">
              <a:avLst/>
            </a:prstGeom>
          </p:spPr>
          <p:txBody>
            <a:bodyPr anchor="ctr" rtlCol="false" tIns="50800" lIns="50800" bIns="50800" rIns="50800"/>
            <a:lstStyle/>
            <a:p>
              <a:pPr algn="ctr">
                <a:lnSpc>
                  <a:spcPts val="2659"/>
                </a:lnSpc>
              </a:pPr>
            </a:p>
          </p:txBody>
        </p:sp>
      </p:grpSp>
      <p:sp>
        <p:nvSpPr>
          <p:cNvPr name="TextBox 8" id="8"/>
          <p:cNvSpPr txBox="true"/>
          <p:nvPr/>
        </p:nvSpPr>
        <p:spPr>
          <a:xfrm rot="0">
            <a:off x="3521325" y="2404785"/>
            <a:ext cx="14246138" cy="6186899"/>
          </a:xfrm>
          <a:prstGeom prst="rect">
            <a:avLst/>
          </a:prstGeom>
        </p:spPr>
        <p:txBody>
          <a:bodyPr anchor="t" rtlCol="false" tIns="0" lIns="0" bIns="0" rIns="0">
            <a:spAutoFit/>
          </a:bodyPr>
          <a:lstStyle/>
          <a:p>
            <a:pPr algn="just">
              <a:lnSpc>
                <a:spcPts val="4439"/>
              </a:lnSpc>
              <a:spcBef>
                <a:spcPct val="0"/>
              </a:spcBef>
            </a:pPr>
            <a:r>
              <a:rPr lang="en-US" sz="3171">
                <a:solidFill>
                  <a:srgbClr val="000000"/>
                </a:solidFill>
                <a:latin typeface="Poppins"/>
              </a:rPr>
              <a:t>In this project, our aim is to develop a system that automates the extraction of title and author information from scientific documents while also generating alternative titles based on the content of each document. By analyzing the text of printouts, the system will identify the document's title and author(s) with precision. Additionally, it will leverage natural language processing techniques to propose alternative titles that encapsulate the main ideas presented in the document. This system holds significant promise for researchers, academic institutions, and publishers, as it promises to streamline document analysis processes, enhance information retrieval efficiency, and improve accessibility to scholarly content.</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0312" t="0" r="-20312" b="0"/>
            </a:stretch>
          </a:blipFill>
        </p:spPr>
      </p:sp>
      <p:sp>
        <p:nvSpPr>
          <p:cNvPr name="TextBox 3" id="3"/>
          <p:cNvSpPr txBox="true"/>
          <p:nvPr/>
        </p:nvSpPr>
        <p:spPr>
          <a:xfrm rot="0">
            <a:off x="1028720" y="1494821"/>
            <a:ext cx="4957463" cy="1499939"/>
          </a:xfrm>
          <a:prstGeom prst="rect">
            <a:avLst/>
          </a:prstGeom>
        </p:spPr>
        <p:txBody>
          <a:bodyPr anchor="t" rtlCol="false" tIns="0" lIns="0" bIns="0" rIns="0">
            <a:spAutoFit/>
          </a:bodyPr>
          <a:lstStyle/>
          <a:p>
            <a:pPr>
              <a:lnSpc>
                <a:spcPts val="6018"/>
              </a:lnSpc>
              <a:spcBef>
                <a:spcPct val="0"/>
              </a:spcBef>
            </a:pPr>
            <a:r>
              <a:rPr lang="en-US" sz="4298">
                <a:solidFill>
                  <a:srgbClr val="593C8F"/>
                </a:solidFill>
                <a:latin typeface="League Spartan"/>
              </a:rPr>
              <a:t>PROBLEM STATEMENT</a:t>
            </a:r>
          </a:p>
        </p:txBody>
      </p:sp>
      <p:sp>
        <p:nvSpPr>
          <p:cNvPr name="AutoShape 4" id="4"/>
          <p:cNvSpPr/>
          <p:nvPr/>
        </p:nvSpPr>
        <p:spPr>
          <a:xfrm>
            <a:off x="1029792" y="2252109"/>
            <a:ext cx="2618740" cy="0"/>
          </a:xfrm>
          <a:prstGeom prst="line">
            <a:avLst/>
          </a:prstGeom>
          <a:ln cap="flat" w="38100">
            <a:solidFill>
              <a:srgbClr val="000000"/>
            </a:solidFill>
            <a:prstDash val="solid"/>
            <a:headEnd type="none" len="sm" w="sm"/>
            <a:tailEnd type="none" len="sm" w="sm"/>
          </a:ln>
        </p:spPr>
      </p:sp>
      <p:sp>
        <p:nvSpPr>
          <p:cNvPr name="TextBox 5" id="5"/>
          <p:cNvSpPr txBox="true"/>
          <p:nvPr/>
        </p:nvSpPr>
        <p:spPr>
          <a:xfrm rot="0">
            <a:off x="1028700" y="3188361"/>
            <a:ext cx="15151998" cy="4741379"/>
          </a:xfrm>
          <a:prstGeom prst="rect">
            <a:avLst/>
          </a:prstGeom>
        </p:spPr>
        <p:txBody>
          <a:bodyPr anchor="t" rtlCol="false" tIns="0" lIns="0" bIns="0" rIns="0">
            <a:spAutoFit/>
          </a:bodyPr>
          <a:lstStyle/>
          <a:p>
            <a:pPr algn="just">
              <a:lnSpc>
                <a:spcPts val="5364"/>
              </a:lnSpc>
              <a:spcBef>
                <a:spcPct val="0"/>
              </a:spcBef>
            </a:pPr>
            <a:r>
              <a:rPr lang="en-US" sz="3831">
                <a:solidFill>
                  <a:srgbClr val="000000"/>
                </a:solidFill>
                <a:latin typeface="Poppins"/>
              </a:rPr>
              <a:t>The task is to develop a system capable of automatically extracting the title and author information </a:t>
            </a:r>
            <a:r>
              <a:rPr lang="en-US" sz="3831">
                <a:solidFill>
                  <a:srgbClr val="000000"/>
                </a:solidFill>
                <a:latin typeface="Poppins"/>
              </a:rPr>
              <a:t>from scientific documents and generating alternative titles based on the document content. The system should analyse the text of each document printout, identify the title and author(s), and then propose alternative titles that capture the essence of the document's content.</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0312" t="0" r="-20312" b="0"/>
            </a:stretch>
          </a:blipFill>
        </p:spPr>
      </p:sp>
      <p:sp>
        <p:nvSpPr>
          <p:cNvPr name="TextBox 3" id="3"/>
          <p:cNvSpPr txBox="true"/>
          <p:nvPr/>
        </p:nvSpPr>
        <p:spPr>
          <a:xfrm rot="0">
            <a:off x="1028720" y="1494821"/>
            <a:ext cx="4957463" cy="738238"/>
          </a:xfrm>
          <a:prstGeom prst="rect">
            <a:avLst/>
          </a:prstGeom>
        </p:spPr>
        <p:txBody>
          <a:bodyPr anchor="t" rtlCol="false" tIns="0" lIns="0" bIns="0" rIns="0">
            <a:spAutoFit/>
          </a:bodyPr>
          <a:lstStyle/>
          <a:p>
            <a:pPr>
              <a:lnSpc>
                <a:spcPts val="6018"/>
              </a:lnSpc>
              <a:spcBef>
                <a:spcPct val="0"/>
              </a:spcBef>
            </a:pPr>
            <a:r>
              <a:rPr lang="en-US" sz="4298">
                <a:solidFill>
                  <a:srgbClr val="593C8F"/>
                </a:solidFill>
                <a:latin typeface="League Spartan"/>
              </a:rPr>
              <a:t>METHODOLOGY</a:t>
            </a:r>
          </a:p>
        </p:txBody>
      </p:sp>
      <p:sp>
        <p:nvSpPr>
          <p:cNvPr name="AutoShape 4" id="4"/>
          <p:cNvSpPr/>
          <p:nvPr/>
        </p:nvSpPr>
        <p:spPr>
          <a:xfrm flipH="true">
            <a:off x="1028720" y="2186817"/>
            <a:ext cx="0" cy="0"/>
          </a:xfrm>
          <a:prstGeom prst="line">
            <a:avLst/>
          </a:prstGeom>
          <a:ln cap="flat" w="19050">
            <a:solidFill>
              <a:srgbClr val="000000"/>
            </a:solidFill>
            <a:prstDash val="solid"/>
            <a:headEnd type="none" len="sm" w="sm"/>
            <a:tailEnd type="none" len="sm" w="sm"/>
          </a:ln>
        </p:spPr>
      </p:sp>
      <p:sp>
        <p:nvSpPr>
          <p:cNvPr name="AutoShape 5" id="5"/>
          <p:cNvSpPr/>
          <p:nvPr/>
        </p:nvSpPr>
        <p:spPr>
          <a:xfrm>
            <a:off x="1029792" y="2252109"/>
            <a:ext cx="2618740" cy="0"/>
          </a:xfrm>
          <a:prstGeom prst="line">
            <a:avLst/>
          </a:prstGeom>
          <a:ln cap="flat" w="38100">
            <a:solidFill>
              <a:srgbClr val="000000"/>
            </a:solidFill>
            <a:prstDash val="solid"/>
            <a:headEnd type="none" len="sm" w="sm"/>
            <a:tailEnd type="none" len="sm" w="sm"/>
          </a:ln>
        </p:spPr>
      </p:sp>
      <p:sp>
        <p:nvSpPr>
          <p:cNvPr name="Freeform 6" id="6"/>
          <p:cNvSpPr/>
          <p:nvPr/>
        </p:nvSpPr>
        <p:spPr>
          <a:xfrm flipH="false" flipV="false" rot="0">
            <a:off x="8976789" y="4252340"/>
            <a:ext cx="8907332" cy="3038316"/>
          </a:xfrm>
          <a:custGeom>
            <a:avLst/>
            <a:gdLst/>
            <a:ahLst/>
            <a:cxnLst/>
            <a:rect r="r" b="b" t="t" l="l"/>
            <a:pathLst>
              <a:path h="3038316" w="8907332">
                <a:moveTo>
                  <a:pt x="0" y="0"/>
                </a:moveTo>
                <a:lnTo>
                  <a:pt x="8907332" y="0"/>
                </a:lnTo>
                <a:lnTo>
                  <a:pt x="8907332" y="3038316"/>
                </a:lnTo>
                <a:lnTo>
                  <a:pt x="0" y="3038316"/>
                </a:lnTo>
                <a:lnTo>
                  <a:pt x="0" y="0"/>
                </a:lnTo>
                <a:close/>
              </a:path>
            </a:pathLst>
          </a:custGeom>
          <a:blipFill>
            <a:blip r:embed="rId3"/>
            <a:stretch>
              <a:fillRect l="0" t="0" r="-1214" b="0"/>
            </a:stretch>
          </a:blipFill>
        </p:spPr>
      </p:sp>
      <p:sp>
        <p:nvSpPr>
          <p:cNvPr name="TextBox 7" id="7"/>
          <p:cNvSpPr txBox="true"/>
          <p:nvPr/>
        </p:nvSpPr>
        <p:spPr>
          <a:xfrm rot="0">
            <a:off x="1028700" y="2843093"/>
            <a:ext cx="7723624" cy="5086822"/>
          </a:xfrm>
          <a:prstGeom prst="rect">
            <a:avLst/>
          </a:prstGeom>
        </p:spPr>
        <p:txBody>
          <a:bodyPr anchor="t" rtlCol="false" tIns="0" lIns="0" bIns="0" rIns="0">
            <a:spAutoFit/>
          </a:bodyPr>
          <a:lstStyle/>
          <a:p>
            <a:pPr>
              <a:lnSpc>
                <a:spcPts val="5013"/>
              </a:lnSpc>
            </a:pPr>
            <a:r>
              <a:rPr lang="en-US" sz="3580" u="sng">
                <a:solidFill>
                  <a:srgbClr val="000000"/>
                </a:solidFill>
                <a:latin typeface="Poppins"/>
              </a:rPr>
              <a:t>Step 1:</a:t>
            </a:r>
            <a:r>
              <a:rPr lang="en-US" sz="3580">
                <a:solidFill>
                  <a:srgbClr val="000000"/>
                </a:solidFill>
                <a:latin typeface="Poppins"/>
              </a:rPr>
              <a:t> </a:t>
            </a:r>
          </a:p>
          <a:p>
            <a:pPr>
              <a:lnSpc>
                <a:spcPts val="5013"/>
              </a:lnSpc>
            </a:pPr>
          </a:p>
          <a:p>
            <a:pPr algn="just" marL="773120" indent="-386560" lvl="1">
              <a:lnSpc>
                <a:spcPts val="5013"/>
              </a:lnSpc>
              <a:buFont typeface="Arial"/>
              <a:buChar char="•"/>
            </a:pPr>
            <a:r>
              <a:rPr lang="en-US" sz="3580">
                <a:solidFill>
                  <a:srgbClr val="000000"/>
                </a:solidFill>
                <a:latin typeface="Poppins"/>
              </a:rPr>
              <a:t>Used Optical character recognition to parse images and save as text file. </a:t>
            </a:r>
          </a:p>
          <a:p>
            <a:pPr algn="just">
              <a:lnSpc>
                <a:spcPts val="5013"/>
              </a:lnSpc>
            </a:pPr>
          </a:p>
          <a:p>
            <a:pPr algn="just" marL="773120" indent="-386560" lvl="1">
              <a:lnSpc>
                <a:spcPts val="5013"/>
              </a:lnSpc>
              <a:buFont typeface="Arial"/>
              <a:buChar char="•"/>
            </a:pPr>
            <a:r>
              <a:rPr lang="en-US" sz="3580">
                <a:solidFill>
                  <a:srgbClr val="000000"/>
                </a:solidFill>
                <a:latin typeface="Poppins"/>
              </a:rPr>
              <a:t>Used Python library called pytesseract for this purpose.</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0312" t="0" r="-20312" b="0"/>
            </a:stretch>
          </a:blipFill>
        </p:spPr>
      </p:sp>
      <p:sp>
        <p:nvSpPr>
          <p:cNvPr name="TextBox 3" id="3"/>
          <p:cNvSpPr txBox="true"/>
          <p:nvPr/>
        </p:nvSpPr>
        <p:spPr>
          <a:xfrm rot="0">
            <a:off x="1028720" y="1494821"/>
            <a:ext cx="4957463" cy="738238"/>
          </a:xfrm>
          <a:prstGeom prst="rect">
            <a:avLst/>
          </a:prstGeom>
        </p:spPr>
        <p:txBody>
          <a:bodyPr anchor="t" rtlCol="false" tIns="0" lIns="0" bIns="0" rIns="0">
            <a:spAutoFit/>
          </a:bodyPr>
          <a:lstStyle/>
          <a:p>
            <a:pPr>
              <a:lnSpc>
                <a:spcPts val="6018"/>
              </a:lnSpc>
              <a:spcBef>
                <a:spcPct val="0"/>
              </a:spcBef>
            </a:pPr>
            <a:r>
              <a:rPr lang="en-US" sz="4298">
                <a:solidFill>
                  <a:srgbClr val="593C8F"/>
                </a:solidFill>
                <a:latin typeface="League Spartan"/>
              </a:rPr>
              <a:t>METHODOLOGY</a:t>
            </a:r>
          </a:p>
        </p:txBody>
      </p:sp>
      <p:sp>
        <p:nvSpPr>
          <p:cNvPr name="AutoShape 4" id="4"/>
          <p:cNvSpPr/>
          <p:nvPr/>
        </p:nvSpPr>
        <p:spPr>
          <a:xfrm flipH="true">
            <a:off x="1028720" y="2186817"/>
            <a:ext cx="0" cy="0"/>
          </a:xfrm>
          <a:prstGeom prst="line">
            <a:avLst/>
          </a:prstGeom>
          <a:ln cap="flat" w="19050">
            <a:solidFill>
              <a:srgbClr val="000000"/>
            </a:solidFill>
            <a:prstDash val="solid"/>
            <a:headEnd type="none" len="sm" w="sm"/>
            <a:tailEnd type="none" len="sm" w="sm"/>
          </a:ln>
        </p:spPr>
      </p:sp>
      <p:sp>
        <p:nvSpPr>
          <p:cNvPr name="TextBox 5" id="5"/>
          <p:cNvSpPr txBox="true"/>
          <p:nvPr/>
        </p:nvSpPr>
        <p:spPr>
          <a:xfrm rot="0">
            <a:off x="1028700" y="2903842"/>
            <a:ext cx="10842992" cy="5039505"/>
          </a:xfrm>
          <a:prstGeom prst="rect">
            <a:avLst/>
          </a:prstGeom>
        </p:spPr>
        <p:txBody>
          <a:bodyPr anchor="t" rtlCol="false" tIns="0" lIns="0" bIns="0" rIns="0">
            <a:spAutoFit/>
          </a:bodyPr>
          <a:lstStyle/>
          <a:p>
            <a:pPr>
              <a:lnSpc>
                <a:spcPts val="4421"/>
              </a:lnSpc>
            </a:pPr>
            <a:r>
              <a:rPr lang="en-US" sz="3158" u="sng">
                <a:solidFill>
                  <a:srgbClr val="000000"/>
                </a:solidFill>
                <a:latin typeface="Poppins"/>
              </a:rPr>
              <a:t>Step 2:</a:t>
            </a:r>
            <a:r>
              <a:rPr lang="en-US" sz="3158">
                <a:solidFill>
                  <a:srgbClr val="000000"/>
                </a:solidFill>
                <a:latin typeface="Poppins"/>
              </a:rPr>
              <a:t> </a:t>
            </a:r>
          </a:p>
          <a:p>
            <a:pPr>
              <a:lnSpc>
                <a:spcPts val="4421"/>
              </a:lnSpc>
            </a:pPr>
          </a:p>
          <a:p>
            <a:pPr algn="just" marL="681935" indent="-340967" lvl="1">
              <a:lnSpc>
                <a:spcPts val="4421"/>
              </a:lnSpc>
              <a:buFont typeface="Arial"/>
              <a:buChar char="•"/>
            </a:pPr>
            <a:r>
              <a:rPr lang="en-US" sz="3158">
                <a:solidFill>
                  <a:srgbClr val="000000"/>
                </a:solidFill>
                <a:latin typeface="Poppins"/>
              </a:rPr>
              <a:t>Used Huggingface pipelines and an inherit pipeline from Huggingface called NER(Named Entity Recogniton)to identify the name of a person from a text file. </a:t>
            </a:r>
          </a:p>
          <a:p>
            <a:pPr>
              <a:lnSpc>
                <a:spcPts val="4421"/>
              </a:lnSpc>
            </a:pPr>
          </a:p>
          <a:p>
            <a:pPr algn="just" marL="681935" indent="-340967" lvl="1">
              <a:lnSpc>
                <a:spcPts val="4421"/>
              </a:lnSpc>
              <a:buFont typeface="Arial"/>
              <a:buChar char="•"/>
            </a:pPr>
            <a:r>
              <a:rPr lang="en-US" sz="3158">
                <a:solidFill>
                  <a:srgbClr val="000000"/>
                </a:solidFill>
                <a:latin typeface="Poppins"/>
              </a:rPr>
              <a:t>Assumption taken is that the name(s) that appears in the beggining is that of the author</a:t>
            </a:r>
            <a:r>
              <a:rPr lang="en-US" sz="3158">
                <a:solidFill>
                  <a:srgbClr val="000000"/>
                </a:solidFill>
                <a:latin typeface="Poppins"/>
              </a:rPr>
              <a:t>.</a:t>
            </a:r>
          </a:p>
        </p:txBody>
      </p:sp>
      <p:sp>
        <p:nvSpPr>
          <p:cNvPr name="AutoShape 6" id="6"/>
          <p:cNvSpPr/>
          <p:nvPr/>
        </p:nvSpPr>
        <p:spPr>
          <a:xfrm>
            <a:off x="1029792" y="2252109"/>
            <a:ext cx="2618740" cy="0"/>
          </a:xfrm>
          <a:prstGeom prst="line">
            <a:avLst/>
          </a:prstGeom>
          <a:ln cap="flat" w="38100">
            <a:solidFill>
              <a:srgbClr val="000000"/>
            </a:solidFill>
            <a:prstDash val="solid"/>
            <a:headEnd type="none" len="sm" w="sm"/>
            <a:tailEnd type="none" len="sm" w="sm"/>
          </a:ln>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0312" t="0" r="-20312" b="0"/>
            </a:stretch>
          </a:blipFill>
        </p:spPr>
      </p:sp>
      <p:sp>
        <p:nvSpPr>
          <p:cNvPr name="TextBox 3" id="3"/>
          <p:cNvSpPr txBox="true"/>
          <p:nvPr/>
        </p:nvSpPr>
        <p:spPr>
          <a:xfrm rot="0">
            <a:off x="1028720" y="1860695"/>
            <a:ext cx="11662024" cy="7176526"/>
          </a:xfrm>
          <a:prstGeom prst="rect">
            <a:avLst/>
          </a:prstGeom>
        </p:spPr>
        <p:txBody>
          <a:bodyPr anchor="t" rtlCol="false" tIns="0" lIns="0" bIns="0" rIns="0">
            <a:spAutoFit/>
          </a:bodyPr>
          <a:lstStyle/>
          <a:p>
            <a:pPr algn="just">
              <a:lnSpc>
                <a:spcPts val="4729"/>
              </a:lnSpc>
            </a:pPr>
            <a:r>
              <a:rPr lang="en-US" sz="3378" u="sng">
                <a:solidFill>
                  <a:srgbClr val="000000"/>
                </a:solidFill>
                <a:latin typeface="Poppins"/>
              </a:rPr>
              <a:t>Step 3:</a:t>
            </a:r>
            <a:r>
              <a:rPr lang="en-US" sz="3378">
                <a:solidFill>
                  <a:srgbClr val="000000"/>
                </a:solidFill>
                <a:latin typeface="Poppins"/>
              </a:rPr>
              <a:t> </a:t>
            </a:r>
          </a:p>
          <a:p>
            <a:pPr algn="just">
              <a:lnSpc>
                <a:spcPts val="4729"/>
              </a:lnSpc>
            </a:pPr>
          </a:p>
          <a:p>
            <a:pPr algn="just" marL="729314" indent="-364657" lvl="1">
              <a:lnSpc>
                <a:spcPts val="4729"/>
              </a:lnSpc>
              <a:buFont typeface="Arial"/>
              <a:buChar char="•"/>
            </a:pPr>
            <a:r>
              <a:rPr lang="en-US" sz="3378">
                <a:solidFill>
                  <a:srgbClr val="000000"/>
                </a:solidFill>
                <a:latin typeface="Poppins"/>
              </a:rPr>
              <a:t>Used another pipeline called question-answering pipeline and give the first 200 characters of the text file as input and asked for the title.</a:t>
            </a:r>
          </a:p>
          <a:p>
            <a:pPr algn="just">
              <a:lnSpc>
                <a:spcPts val="4729"/>
              </a:lnSpc>
            </a:pPr>
          </a:p>
          <a:p>
            <a:pPr algn="just" marL="729314" indent="-364657" lvl="1">
              <a:lnSpc>
                <a:spcPts val="4729"/>
              </a:lnSpc>
              <a:buFont typeface="Arial"/>
              <a:buChar char="•"/>
            </a:pPr>
            <a:r>
              <a:rPr lang="en-US" sz="3378">
                <a:solidFill>
                  <a:srgbClr val="000000"/>
                </a:solidFill>
                <a:latin typeface="Poppins"/>
              </a:rPr>
              <a:t>It returned the title</a:t>
            </a:r>
          </a:p>
          <a:p>
            <a:pPr algn="just">
              <a:lnSpc>
                <a:spcPts val="4729"/>
              </a:lnSpc>
            </a:pPr>
            <a:r>
              <a:rPr lang="en-US" sz="3378" u="sng">
                <a:solidFill>
                  <a:srgbClr val="000000"/>
                </a:solidFill>
                <a:latin typeface="Poppins"/>
              </a:rPr>
              <a:t>Step 4:</a:t>
            </a:r>
            <a:r>
              <a:rPr lang="en-US" sz="3378">
                <a:solidFill>
                  <a:srgbClr val="000000"/>
                </a:solidFill>
                <a:latin typeface="Poppins"/>
              </a:rPr>
              <a:t> </a:t>
            </a:r>
          </a:p>
          <a:p>
            <a:pPr algn="just">
              <a:lnSpc>
                <a:spcPts val="4729"/>
              </a:lnSpc>
            </a:pPr>
          </a:p>
          <a:p>
            <a:pPr algn="just" marL="729314" indent="-364657" lvl="1">
              <a:lnSpc>
                <a:spcPts val="4729"/>
              </a:lnSpc>
              <a:buFont typeface="Arial"/>
              <a:buChar char="•"/>
            </a:pPr>
            <a:r>
              <a:rPr lang="en-US" sz="3378">
                <a:solidFill>
                  <a:srgbClr val="000000"/>
                </a:solidFill>
                <a:latin typeface="Poppins"/>
              </a:rPr>
              <a:t>Used another pipeline called text generation in order to generate a new title.</a:t>
            </a:r>
          </a:p>
          <a:p>
            <a:pPr algn="just">
              <a:lnSpc>
                <a:spcPts val="4729"/>
              </a:lnSpc>
            </a:pPr>
          </a:p>
        </p:txBody>
      </p:sp>
      <p:sp>
        <p:nvSpPr>
          <p:cNvPr name="AutoShape 4" id="4"/>
          <p:cNvSpPr/>
          <p:nvPr/>
        </p:nvSpPr>
        <p:spPr>
          <a:xfrm>
            <a:off x="1028700" y="1700263"/>
            <a:ext cx="2618740" cy="0"/>
          </a:xfrm>
          <a:prstGeom prst="line">
            <a:avLst/>
          </a:prstGeom>
          <a:ln cap="flat" w="38100">
            <a:solidFill>
              <a:srgbClr val="000000"/>
            </a:solidFill>
            <a:prstDash val="solid"/>
            <a:headEnd type="none" len="sm" w="sm"/>
            <a:tailEnd type="none" len="sm" w="sm"/>
          </a:ln>
        </p:spPr>
      </p:sp>
      <p:sp>
        <p:nvSpPr>
          <p:cNvPr name="TextBox 5" id="5"/>
          <p:cNvSpPr txBox="true"/>
          <p:nvPr/>
        </p:nvSpPr>
        <p:spPr>
          <a:xfrm rot="0">
            <a:off x="1028720" y="942975"/>
            <a:ext cx="4957463" cy="738238"/>
          </a:xfrm>
          <a:prstGeom prst="rect">
            <a:avLst/>
          </a:prstGeom>
        </p:spPr>
        <p:txBody>
          <a:bodyPr anchor="t" rtlCol="false" tIns="0" lIns="0" bIns="0" rIns="0">
            <a:spAutoFit/>
          </a:bodyPr>
          <a:lstStyle/>
          <a:p>
            <a:pPr>
              <a:lnSpc>
                <a:spcPts val="6018"/>
              </a:lnSpc>
              <a:spcBef>
                <a:spcPct val="0"/>
              </a:spcBef>
            </a:pPr>
            <a:r>
              <a:rPr lang="en-US" sz="4298">
                <a:solidFill>
                  <a:srgbClr val="593C8F"/>
                </a:solidFill>
                <a:latin typeface="League Spartan"/>
              </a:rPr>
              <a:t>METHODOLOGY</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0312" t="0" r="-20312" b="0"/>
            </a:stretch>
          </a:blipFill>
        </p:spPr>
      </p:sp>
      <p:grpSp>
        <p:nvGrpSpPr>
          <p:cNvPr name="Group 3" id="3"/>
          <p:cNvGrpSpPr/>
          <p:nvPr/>
        </p:nvGrpSpPr>
        <p:grpSpPr>
          <a:xfrm rot="0">
            <a:off x="0" y="0"/>
            <a:ext cx="3086100" cy="10287000"/>
            <a:chOff x="0" y="0"/>
            <a:chExt cx="812800" cy="2709333"/>
          </a:xfrm>
        </p:grpSpPr>
        <p:sp>
          <p:nvSpPr>
            <p:cNvPr name="Freeform 4" id="4"/>
            <p:cNvSpPr/>
            <p:nvPr/>
          </p:nvSpPr>
          <p:spPr>
            <a:xfrm flipH="false" flipV="false" rot="0">
              <a:off x="0" y="0"/>
              <a:ext cx="812800" cy="2709333"/>
            </a:xfrm>
            <a:custGeom>
              <a:avLst/>
              <a:gdLst/>
              <a:ahLst/>
              <a:cxnLst/>
              <a:rect r="r" b="b" t="t" l="l"/>
              <a:pathLst>
                <a:path h="2709333" w="812800">
                  <a:moveTo>
                    <a:pt x="0" y="0"/>
                  </a:moveTo>
                  <a:lnTo>
                    <a:pt x="812800" y="0"/>
                  </a:lnTo>
                  <a:lnTo>
                    <a:pt x="812800" y="2709333"/>
                  </a:lnTo>
                  <a:lnTo>
                    <a:pt x="0" y="2709333"/>
                  </a:lnTo>
                  <a:close/>
                </a:path>
              </a:pathLst>
            </a:custGeom>
            <a:solidFill>
              <a:srgbClr val="593C8F"/>
            </a:solidFill>
          </p:spPr>
        </p:sp>
        <p:sp>
          <p:nvSpPr>
            <p:cNvPr name="TextBox 5" id="5"/>
            <p:cNvSpPr txBox="true"/>
            <p:nvPr/>
          </p:nvSpPr>
          <p:spPr>
            <a:xfrm>
              <a:off x="0" y="-47625"/>
              <a:ext cx="812800" cy="2756958"/>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3580632" y="264539"/>
            <a:ext cx="9687995" cy="1375921"/>
          </a:xfrm>
          <a:prstGeom prst="rect">
            <a:avLst/>
          </a:prstGeom>
        </p:spPr>
        <p:txBody>
          <a:bodyPr anchor="t" rtlCol="false" tIns="0" lIns="0" bIns="0" rIns="0">
            <a:spAutoFit/>
          </a:bodyPr>
          <a:lstStyle/>
          <a:p>
            <a:pPr>
              <a:lnSpc>
                <a:spcPts val="11265"/>
              </a:lnSpc>
              <a:spcBef>
                <a:spcPct val="0"/>
              </a:spcBef>
            </a:pPr>
            <a:r>
              <a:rPr lang="en-US" sz="8046">
                <a:solidFill>
                  <a:srgbClr val="000000"/>
                </a:solidFill>
                <a:latin typeface="Lato Bold"/>
              </a:rPr>
              <a:t>CHALLENGES AND</a:t>
            </a:r>
          </a:p>
        </p:txBody>
      </p:sp>
      <p:sp>
        <p:nvSpPr>
          <p:cNvPr name="TextBox 7" id="7"/>
          <p:cNvSpPr txBox="true"/>
          <p:nvPr/>
        </p:nvSpPr>
        <p:spPr>
          <a:xfrm rot="0">
            <a:off x="3648322" y="1540418"/>
            <a:ext cx="10991397" cy="1627688"/>
          </a:xfrm>
          <a:prstGeom prst="rect">
            <a:avLst/>
          </a:prstGeom>
        </p:spPr>
        <p:txBody>
          <a:bodyPr anchor="t" rtlCol="false" tIns="0" lIns="0" bIns="0" rIns="0">
            <a:spAutoFit/>
          </a:bodyPr>
          <a:lstStyle/>
          <a:p>
            <a:pPr>
              <a:lnSpc>
                <a:spcPts val="13343"/>
              </a:lnSpc>
              <a:spcBef>
                <a:spcPct val="0"/>
              </a:spcBef>
            </a:pPr>
            <a:r>
              <a:rPr lang="en-US" sz="9530">
                <a:solidFill>
                  <a:srgbClr val="593C8F"/>
                </a:solidFill>
                <a:latin typeface="League Spartan"/>
              </a:rPr>
              <a:t>SOLUTIONS</a:t>
            </a:r>
          </a:p>
        </p:txBody>
      </p:sp>
      <p:sp>
        <p:nvSpPr>
          <p:cNvPr name="AutoShape 8" id="8"/>
          <p:cNvSpPr/>
          <p:nvPr/>
        </p:nvSpPr>
        <p:spPr>
          <a:xfrm flipV="true">
            <a:off x="3648362" y="3128551"/>
            <a:ext cx="9687995" cy="20505"/>
          </a:xfrm>
          <a:prstGeom prst="line">
            <a:avLst/>
          </a:prstGeom>
          <a:ln cap="flat" w="38100">
            <a:solidFill>
              <a:srgbClr val="000000"/>
            </a:solidFill>
            <a:prstDash val="solid"/>
            <a:headEnd type="none" len="sm" w="sm"/>
            <a:tailEnd type="none" len="sm" w="sm"/>
          </a:ln>
        </p:spPr>
      </p:sp>
      <p:sp>
        <p:nvSpPr>
          <p:cNvPr name="Freeform 9" id="9"/>
          <p:cNvSpPr/>
          <p:nvPr/>
        </p:nvSpPr>
        <p:spPr>
          <a:xfrm flipH="false" flipV="false" rot="0">
            <a:off x="13763158" y="387350"/>
            <a:ext cx="4160184" cy="4114800"/>
          </a:xfrm>
          <a:custGeom>
            <a:avLst/>
            <a:gdLst/>
            <a:ahLst/>
            <a:cxnLst/>
            <a:rect r="r" b="b" t="t" l="l"/>
            <a:pathLst>
              <a:path h="4114800" w="4160184">
                <a:moveTo>
                  <a:pt x="0" y="0"/>
                </a:moveTo>
                <a:lnTo>
                  <a:pt x="4160184" y="0"/>
                </a:lnTo>
                <a:lnTo>
                  <a:pt x="4160184" y="4114800"/>
                </a:lnTo>
                <a:lnTo>
                  <a:pt x="0" y="4114800"/>
                </a:lnTo>
                <a:lnTo>
                  <a:pt x="0" y="0"/>
                </a:lnTo>
                <a:close/>
              </a:path>
            </a:pathLst>
          </a:custGeom>
          <a:blipFill>
            <a:blip r:embed="rId3">
              <a:alphaModFix amt="37000"/>
              <a:extLst>
                <a:ext uri="{96DAC541-7B7A-43D3-8B79-37D633B846F1}">
                  <asvg:svgBlip xmlns:asvg="http://schemas.microsoft.com/office/drawing/2016/SVG/main" r:embed="rId4"/>
                </a:ext>
              </a:extLst>
            </a:blip>
            <a:stretch>
              <a:fillRect l="0" t="0" r="0" b="0"/>
            </a:stretch>
          </a:blipFill>
        </p:spPr>
      </p:sp>
      <p:sp>
        <p:nvSpPr>
          <p:cNvPr name="TextBox 10" id="10"/>
          <p:cNvSpPr txBox="true"/>
          <p:nvPr/>
        </p:nvSpPr>
        <p:spPr>
          <a:xfrm rot="0">
            <a:off x="3648322" y="3873936"/>
            <a:ext cx="10114836" cy="4606641"/>
          </a:xfrm>
          <a:prstGeom prst="rect">
            <a:avLst/>
          </a:prstGeom>
        </p:spPr>
        <p:txBody>
          <a:bodyPr anchor="t" rtlCol="false" tIns="0" lIns="0" bIns="0" rIns="0">
            <a:spAutoFit/>
          </a:bodyPr>
          <a:lstStyle/>
          <a:p>
            <a:pPr algn="just">
              <a:lnSpc>
                <a:spcPts val="4032"/>
              </a:lnSpc>
            </a:pPr>
            <a:r>
              <a:rPr lang="en-US" sz="2880">
                <a:solidFill>
                  <a:srgbClr val="000000"/>
                </a:solidFill>
                <a:latin typeface="Poppins"/>
              </a:rPr>
              <a:t>1)Training an LLM model from scratch is a computationally heavy task.</a:t>
            </a:r>
          </a:p>
          <a:p>
            <a:pPr algn="just">
              <a:lnSpc>
                <a:spcPts val="4032"/>
              </a:lnSpc>
            </a:pPr>
          </a:p>
          <a:p>
            <a:pPr algn="just">
              <a:lnSpc>
                <a:spcPts val="4032"/>
              </a:lnSpc>
            </a:pPr>
            <a:r>
              <a:rPr lang="en-US" sz="2880">
                <a:solidFill>
                  <a:srgbClr val="000000"/>
                </a:solidFill>
                <a:latin typeface="Poppins"/>
              </a:rPr>
              <a:t>2)Fine tuning a pre-trained model requires very heavy datasets and provided dataset was small. Hence to overcome this problem, pipelines were used.</a:t>
            </a:r>
          </a:p>
          <a:p>
            <a:pPr algn="just">
              <a:lnSpc>
                <a:spcPts val="4032"/>
              </a:lnSpc>
            </a:pPr>
          </a:p>
          <a:p>
            <a:pPr algn="just">
              <a:lnSpc>
                <a:spcPts val="4032"/>
              </a:lnSpc>
              <a:spcBef>
                <a:spcPct val="0"/>
              </a:spcBef>
            </a:pPr>
            <a:r>
              <a:rPr lang="en-US" sz="2880">
                <a:solidFill>
                  <a:srgbClr val="000000"/>
                </a:solidFill>
                <a:latin typeface="Poppins"/>
              </a:rPr>
              <a:t>3)Due to the usage limits in colab, we couldn't generate the data as sheets format.</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0312" t="0" r="-20312" b="0"/>
            </a:stretch>
          </a:blipFill>
        </p:spPr>
      </p:sp>
      <p:sp>
        <p:nvSpPr>
          <p:cNvPr name="AutoShape 3" id="3"/>
          <p:cNvSpPr/>
          <p:nvPr/>
        </p:nvSpPr>
        <p:spPr>
          <a:xfrm flipV="true">
            <a:off x="648690" y="1548301"/>
            <a:ext cx="3254698" cy="19050"/>
          </a:xfrm>
          <a:prstGeom prst="line">
            <a:avLst/>
          </a:prstGeom>
          <a:ln cap="flat" w="38100">
            <a:solidFill>
              <a:srgbClr val="000000"/>
            </a:solidFill>
            <a:prstDash val="solid"/>
            <a:headEnd type="none" len="sm" w="sm"/>
            <a:tailEnd type="none" len="sm" w="sm"/>
          </a:ln>
        </p:spPr>
      </p:sp>
      <p:sp>
        <p:nvSpPr>
          <p:cNvPr name="Freeform 4" id="4"/>
          <p:cNvSpPr/>
          <p:nvPr/>
        </p:nvSpPr>
        <p:spPr>
          <a:xfrm flipH="false" flipV="false" rot="0">
            <a:off x="8901071" y="2773902"/>
            <a:ext cx="9624029" cy="4739197"/>
          </a:xfrm>
          <a:custGeom>
            <a:avLst/>
            <a:gdLst/>
            <a:ahLst/>
            <a:cxnLst/>
            <a:rect r="r" b="b" t="t" l="l"/>
            <a:pathLst>
              <a:path h="4739197" w="9624029">
                <a:moveTo>
                  <a:pt x="0" y="0"/>
                </a:moveTo>
                <a:lnTo>
                  <a:pt x="9624028" y="0"/>
                </a:lnTo>
                <a:lnTo>
                  <a:pt x="9624028" y="4739196"/>
                </a:lnTo>
                <a:lnTo>
                  <a:pt x="0" y="4739196"/>
                </a:lnTo>
                <a:lnTo>
                  <a:pt x="0" y="0"/>
                </a:lnTo>
                <a:close/>
              </a:path>
            </a:pathLst>
          </a:custGeom>
          <a:blipFill>
            <a:blip r:embed="rId3"/>
            <a:stretch>
              <a:fillRect l="0" t="0" r="0" b="0"/>
            </a:stretch>
          </a:blipFill>
        </p:spPr>
      </p:sp>
      <p:sp>
        <p:nvSpPr>
          <p:cNvPr name="TextBox 5" id="5"/>
          <p:cNvSpPr txBox="true"/>
          <p:nvPr/>
        </p:nvSpPr>
        <p:spPr>
          <a:xfrm rot="0">
            <a:off x="648579" y="791014"/>
            <a:ext cx="4957463" cy="738238"/>
          </a:xfrm>
          <a:prstGeom prst="rect">
            <a:avLst/>
          </a:prstGeom>
        </p:spPr>
        <p:txBody>
          <a:bodyPr anchor="t" rtlCol="false" tIns="0" lIns="0" bIns="0" rIns="0">
            <a:spAutoFit/>
          </a:bodyPr>
          <a:lstStyle/>
          <a:p>
            <a:pPr>
              <a:lnSpc>
                <a:spcPts val="6018"/>
              </a:lnSpc>
              <a:spcBef>
                <a:spcPct val="0"/>
              </a:spcBef>
            </a:pPr>
            <a:r>
              <a:rPr lang="en-US" sz="4298">
                <a:solidFill>
                  <a:srgbClr val="593C8F"/>
                </a:solidFill>
                <a:latin typeface="League Spartan"/>
              </a:rPr>
              <a:t>RESULT</a:t>
            </a:r>
          </a:p>
        </p:txBody>
      </p:sp>
      <p:sp>
        <p:nvSpPr>
          <p:cNvPr name="TextBox 6" id="6"/>
          <p:cNvSpPr txBox="true"/>
          <p:nvPr/>
        </p:nvSpPr>
        <p:spPr>
          <a:xfrm rot="0">
            <a:off x="214895" y="1801815"/>
            <a:ext cx="8686176" cy="7834838"/>
          </a:xfrm>
          <a:prstGeom prst="rect">
            <a:avLst/>
          </a:prstGeom>
        </p:spPr>
        <p:txBody>
          <a:bodyPr anchor="t" rtlCol="false" tIns="0" lIns="0" bIns="0" rIns="0">
            <a:spAutoFit/>
          </a:bodyPr>
          <a:lstStyle/>
          <a:p>
            <a:pPr algn="just" marL="872936" indent="-436468" lvl="1">
              <a:lnSpc>
                <a:spcPts val="5660"/>
              </a:lnSpc>
              <a:buFont typeface="Arial"/>
              <a:buChar char="•"/>
            </a:pPr>
            <a:r>
              <a:rPr lang="en-US" sz="4043">
                <a:solidFill>
                  <a:srgbClr val="000000"/>
                </a:solidFill>
                <a:latin typeface="Poppins"/>
              </a:rPr>
              <a:t>The output was achieved but not on google sheets due to its usage limit.</a:t>
            </a:r>
          </a:p>
          <a:p>
            <a:pPr algn="just" marL="872936" indent="-436468" lvl="1">
              <a:lnSpc>
                <a:spcPts val="5660"/>
              </a:lnSpc>
              <a:buFont typeface="Arial"/>
              <a:buChar char="•"/>
            </a:pPr>
            <a:r>
              <a:rPr lang="en-US" sz="4043">
                <a:solidFill>
                  <a:srgbClr val="000000"/>
                </a:solidFill>
                <a:latin typeface="Poppins"/>
              </a:rPr>
              <a:t>The source code is present in the following github link.</a:t>
            </a:r>
          </a:p>
          <a:p>
            <a:pPr algn="just" marL="872936" indent="-436468" lvl="1">
              <a:lnSpc>
                <a:spcPts val="5660"/>
              </a:lnSpc>
              <a:buFont typeface="Arial"/>
              <a:buChar char="•"/>
            </a:pPr>
            <a:r>
              <a:rPr lang="en-US" sz="4043">
                <a:solidFill>
                  <a:srgbClr val="000000"/>
                </a:solidFill>
                <a:latin typeface="Poppins"/>
              </a:rPr>
              <a:t>https://github.com/Anuragchandra221/Hackathon-24</a:t>
            </a:r>
          </a:p>
          <a:p>
            <a:pPr algn="just" marL="872936" indent="-436468" lvl="1">
              <a:lnSpc>
                <a:spcPts val="5660"/>
              </a:lnSpc>
              <a:buFont typeface="Arial"/>
              <a:buChar char="•"/>
            </a:pPr>
            <a:r>
              <a:rPr lang="en-US" sz="4043">
                <a:solidFill>
                  <a:srgbClr val="000000"/>
                </a:solidFill>
                <a:latin typeface="Poppins"/>
              </a:rPr>
              <a:t>If the images are not visible, please visit the above link.</a:t>
            </a:r>
          </a:p>
          <a:p>
            <a:pPr algn="just">
              <a:lnSpc>
                <a:spcPts val="5660"/>
              </a:lnSpc>
            </a:pPr>
          </a:p>
          <a:p>
            <a:pPr algn="just">
              <a:lnSpc>
                <a:spcPts val="5660"/>
              </a:lnSpc>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DAGA6dLvIGo</dc:identifier>
  <dcterms:modified xsi:type="dcterms:W3CDTF">2011-08-01T06:04:30Z</dcterms:modified>
  <cp:revision>1</cp:revision>
  <dc:title>Purple &amp;  white business profile presentation</dc:title>
</cp:coreProperties>
</file>